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63" r:id="rId4"/>
    <p:sldId id="265" r:id="rId5"/>
    <p:sldId id="264" r:id="rId6"/>
    <p:sldId id="258" r:id="rId7"/>
    <p:sldId id="259" r:id="rId8"/>
    <p:sldId id="257" r:id="rId9"/>
    <p:sldId id="269" r:id="rId10"/>
    <p:sldId id="262" r:id="rId11"/>
    <p:sldId id="256" r:id="rId12"/>
    <p:sldId id="268" r:id="rId13"/>
    <p:sldId id="267" r:id="rId14"/>
    <p:sldId id="261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84A4A6-5853-49FB-9C17-685E118BDBA4}" v="8" dt="2025-04-27T17:58:59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56" autoAdjust="0"/>
    <p:restoredTop sz="94719" autoAdjust="0"/>
  </p:normalViewPr>
  <p:slideViewPr>
    <p:cSldViewPr snapToGrid="0">
      <p:cViewPr>
        <p:scale>
          <a:sx n="60" d="100"/>
          <a:sy n="60" d="100"/>
        </p:scale>
        <p:origin x="4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 Buckingham, Sr" userId="e032efb042121ae8" providerId="LiveId" clId="{1584A4A6-5853-49FB-9C17-685E118BDBA4}"/>
    <pc:docChg chg="custSel addSld modSld">
      <pc:chgData name="Don Buckingham, Sr" userId="e032efb042121ae8" providerId="LiveId" clId="{1584A4A6-5853-49FB-9C17-685E118BDBA4}" dt="2025-04-27T18:03:43.976" v="1244" actId="1076"/>
      <pc:docMkLst>
        <pc:docMk/>
      </pc:docMkLst>
      <pc:sldChg chg="addSp modSp mod">
        <pc:chgData name="Don Buckingham, Sr" userId="e032efb042121ae8" providerId="LiveId" clId="{1584A4A6-5853-49FB-9C17-685E118BDBA4}" dt="2025-04-27T17:59:05.625" v="1240" actId="14100"/>
        <pc:sldMkLst>
          <pc:docMk/>
          <pc:sldMk cId="3781552557" sldId="257"/>
        </pc:sldMkLst>
        <pc:spChg chg="add mod">
          <ac:chgData name="Don Buckingham, Sr" userId="e032efb042121ae8" providerId="LiveId" clId="{1584A4A6-5853-49FB-9C17-685E118BDBA4}" dt="2025-04-20T12:13:37.778" v="986" actId="20577"/>
          <ac:spMkLst>
            <pc:docMk/>
            <pc:sldMk cId="3781552557" sldId="257"/>
            <ac:spMk id="2" creationId="{85368C4D-9271-06C2-5CA2-7B7A7052EA3B}"/>
          </ac:spMkLst>
        </pc:spChg>
        <pc:spChg chg="mod">
          <ac:chgData name="Don Buckingham, Sr" userId="e032efb042121ae8" providerId="LiveId" clId="{1584A4A6-5853-49FB-9C17-685E118BDBA4}" dt="2025-04-20T12:13:05.417" v="964" actId="1076"/>
          <ac:spMkLst>
            <pc:docMk/>
            <pc:sldMk cId="3781552557" sldId="257"/>
            <ac:spMk id="4" creationId="{A01E22AA-C5D0-1AE0-E2D4-EF635EA7E902}"/>
          </ac:spMkLst>
        </pc:spChg>
        <pc:spChg chg="mod">
          <ac:chgData name="Don Buckingham, Sr" userId="e032efb042121ae8" providerId="LiveId" clId="{1584A4A6-5853-49FB-9C17-685E118BDBA4}" dt="2025-04-20T12:13:05.417" v="964" actId="1076"/>
          <ac:spMkLst>
            <pc:docMk/>
            <pc:sldMk cId="3781552557" sldId="257"/>
            <ac:spMk id="5" creationId="{1ACAFAB8-94D7-2316-EA41-32B631751E9F}"/>
          </ac:spMkLst>
        </pc:spChg>
        <pc:picChg chg="add mod">
          <ac:chgData name="Don Buckingham, Sr" userId="e032efb042121ae8" providerId="LiveId" clId="{1584A4A6-5853-49FB-9C17-685E118BDBA4}" dt="2025-04-27T17:59:05.625" v="1240" actId="14100"/>
          <ac:picMkLst>
            <pc:docMk/>
            <pc:sldMk cId="3781552557" sldId="257"/>
            <ac:picMk id="6" creationId="{80D0BF83-0BF8-23EB-9271-64825EC790AD}"/>
          </ac:picMkLst>
        </pc:picChg>
      </pc:sldChg>
      <pc:sldChg chg="addSp modSp mod">
        <pc:chgData name="Don Buckingham, Sr" userId="e032efb042121ae8" providerId="LiveId" clId="{1584A4A6-5853-49FB-9C17-685E118BDBA4}" dt="2025-04-27T17:54:04.644" v="1235" actId="2085"/>
        <pc:sldMkLst>
          <pc:docMk/>
          <pc:sldMk cId="4251065363" sldId="259"/>
        </pc:sldMkLst>
        <pc:spChg chg="add mod">
          <ac:chgData name="Don Buckingham, Sr" userId="e032efb042121ae8" providerId="LiveId" clId="{1584A4A6-5853-49FB-9C17-685E118BDBA4}" dt="2025-04-27T17:54:04.644" v="1235" actId="2085"/>
          <ac:spMkLst>
            <pc:docMk/>
            <pc:sldMk cId="4251065363" sldId="259"/>
            <ac:spMk id="2" creationId="{A4A2C448-640F-4959-4F5F-530C3AB44CF1}"/>
          </ac:spMkLst>
        </pc:spChg>
        <pc:picChg chg="mod">
          <ac:chgData name="Don Buckingham, Sr" userId="e032efb042121ae8" providerId="LiveId" clId="{1584A4A6-5853-49FB-9C17-685E118BDBA4}" dt="2025-04-16T13:20:39.502" v="672" actId="1076"/>
          <ac:picMkLst>
            <pc:docMk/>
            <pc:sldMk cId="4251065363" sldId="259"/>
            <ac:picMk id="3" creationId="{85E7BEDE-1181-752B-4A02-FD95537D8E9E}"/>
          </ac:picMkLst>
        </pc:picChg>
      </pc:sldChg>
      <pc:sldChg chg="addSp modSp new mod">
        <pc:chgData name="Don Buckingham, Sr" userId="e032efb042121ae8" providerId="LiveId" clId="{1584A4A6-5853-49FB-9C17-685E118BDBA4}" dt="2025-04-27T18:03:43.976" v="1244" actId="1076"/>
        <pc:sldMkLst>
          <pc:docMk/>
          <pc:sldMk cId="1395692569" sldId="261"/>
        </pc:sldMkLst>
        <pc:spChg chg="add mod">
          <ac:chgData name="Don Buckingham, Sr" userId="e032efb042121ae8" providerId="LiveId" clId="{1584A4A6-5853-49FB-9C17-685E118BDBA4}" dt="2025-04-27T18:03:37.170" v="1242" actId="1076"/>
          <ac:spMkLst>
            <pc:docMk/>
            <pc:sldMk cId="1395692569" sldId="261"/>
            <ac:spMk id="2" creationId="{0AA801B2-8CEE-869E-78DF-4D329CB37C5E}"/>
          </ac:spMkLst>
        </pc:spChg>
        <pc:spChg chg="add mod">
          <ac:chgData name="Don Buckingham, Sr" userId="e032efb042121ae8" providerId="LiveId" clId="{1584A4A6-5853-49FB-9C17-685E118BDBA4}" dt="2025-04-27T18:03:43.976" v="1244" actId="1076"/>
          <ac:spMkLst>
            <pc:docMk/>
            <pc:sldMk cId="1395692569" sldId="261"/>
            <ac:spMk id="3" creationId="{2DD87744-CCA6-5C57-0B95-0C6D3C2A7D77}"/>
          </ac:spMkLst>
        </pc:spChg>
        <pc:spChg chg="add mod">
          <ac:chgData name="Don Buckingham, Sr" userId="e032efb042121ae8" providerId="LiveId" clId="{1584A4A6-5853-49FB-9C17-685E118BDBA4}" dt="2025-04-27T18:03:40.505" v="1243" actId="1076"/>
          <ac:spMkLst>
            <pc:docMk/>
            <pc:sldMk cId="1395692569" sldId="261"/>
            <ac:spMk id="4" creationId="{8CB5F62E-2969-1383-5178-490CCC0B5DDA}"/>
          </ac:spMkLst>
        </pc:spChg>
        <pc:picChg chg="add mod">
          <ac:chgData name="Don Buckingham, Sr" userId="e032efb042121ae8" providerId="LiveId" clId="{1584A4A6-5853-49FB-9C17-685E118BDBA4}" dt="2025-04-16T13:32:23.634" v="962" actId="1076"/>
          <ac:picMkLst>
            <pc:docMk/>
            <pc:sldMk cId="1395692569" sldId="261"/>
            <ac:picMk id="6" creationId="{21718534-7FCA-B8EF-4EEC-A82988BCEFE0}"/>
          </ac:picMkLst>
        </pc:picChg>
      </pc:sldChg>
      <pc:sldChg chg="addSp modSp mod">
        <pc:chgData name="Don Buckingham, Sr" userId="e032efb042121ae8" providerId="LiveId" clId="{1584A4A6-5853-49FB-9C17-685E118BDBA4}" dt="2025-04-27T17:54:22.922" v="1237" actId="1076"/>
        <pc:sldMkLst>
          <pc:docMk/>
          <pc:sldMk cId="3213201029" sldId="262"/>
        </pc:sldMkLst>
        <pc:picChg chg="add mod">
          <ac:chgData name="Don Buckingham, Sr" userId="e032efb042121ae8" providerId="LiveId" clId="{1584A4A6-5853-49FB-9C17-685E118BDBA4}" dt="2025-04-27T17:54:22.922" v="1237" actId="1076"/>
          <ac:picMkLst>
            <pc:docMk/>
            <pc:sldMk cId="3213201029" sldId="262"/>
            <ac:picMk id="2" creationId="{50660F4E-252C-E170-8CB5-A430BD359D8A}"/>
          </ac:picMkLst>
        </pc:picChg>
      </pc:sldChg>
      <pc:sldChg chg="addSp delSp modSp new mod modClrScheme chgLayout">
        <pc:chgData name="Don Buckingham, Sr" userId="e032efb042121ae8" providerId="LiveId" clId="{1584A4A6-5853-49FB-9C17-685E118BDBA4}" dt="2025-04-27T17:52:53.939" v="1230" actId="113"/>
        <pc:sldMkLst>
          <pc:docMk/>
          <pc:sldMk cId="3526289266" sldId="263"/>
        </pc:sldMkLst>
        <pc:spChg chg="del">
          <ac:chgData name="Don Buckingham, Sr" userId="e032efb042121ae8" providerId="LiveId" clId="{1584A4A6-5853-49FB-9C17-685E118BDBA4}" dt="2025-04-27T17:44:44.572" v="988" actId="700"/>
          <ac:spMkLst>
            <pc:docMk/>
            <pc:sldMk cId="3526289266" sldId="263"/>
            <ac:spMk id="2" creationId="{894057AA-684D-C60F-8A48-FD85036624D1}"/>
          </ac:spMkLst>
        </pc:spChg>
        <pc:spChg chg="del">
          <ac:chgData name="Don Buckingham, Sr" userId="e032efb042121ae8" providerId="LiveId" clId="{1584A4A6-5853-49FB-9C17-685E118BDBA4}" dt="2025-04-27T17:44:44.572" v="988" actId="700"/>
          <ac:spMkLst>
            <pc:docMk/>
            <pc:sldMk cId="3526289266" sldId="263"/>
            <ac:spMk id="3" creationId="{805AA4AD-926E-FC87-FFDA-C34CD030B63F}"/>
          </ac:spMkLst>
        </pc:spChg>
        <pc:spChg chg="add mod">
          <ac:chgData name="Don Buckingham, Sr" userId="e032efb042121ae8" providerId="LiveId" clId="{1584A4A6-5853-49FB-9C17-685E118BDBA4}" dt="2025-04-27T17:46:35.837" v="1001" actId="20577"/>
          <ac:spMkLst>
            <pc:docMk/>
            <pc:sldMk cId="3526289266" sldId="263"/>
            <ac:spMk id="4" creationId="{CCCE6567-09DA-631B-D3B9-A77D00E9EC55}"/>
          </ac:spMkLst>
        </pc:spChg>
        <pc:spChg chg="add mod">
          <ac:chgData name="Don Buckingham, Sr" userId="e032efb042121ae8" providerId="LiveId" clId="{1584A4A6-5853-49FB-9C17-685E118BDBA4}" dt="2025-04-27T17:52:53.939" v="1230" actId="113"/>
          <ac:spMkLst>
            <pc:docMk/>
            <pc:sldMk cId="3526289266" sldId="263"/>
            <ac:spMk id="5" creationId="{8DCF88C5-54B4-97C4-7AB7-A5C0DEB5C5E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14B6F-6CAA-BF69-720E-E2A61B6D2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E34A42-4ABF-633B-0D19-EB333E508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37D87-7369-2B7F-0160-37102B6E6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252C1-BE09-D2D5-67EF-94B2D2880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4BA49-396F-5F2B-9452-004DE27D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8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547D6-BB09-E3A5-D1DB-152413B41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0BD2EC-D8D5-031C-C7EF-97D8B83C5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36BBC-6CC8-FBF1-EAE7-358093511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35482-2353-425A-6A43-6E0AA453E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6A01-737E-BE8D-0EB1-19621E02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072CE1-0BEB-3EB2-59D9-29B22A4A9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55567-A96E-6CF6-C5C4-2BC4FDD89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0CAFA-136C-54E5-0AAB-F41A1B3C8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F373F-F228-4936-DB26-B94506F46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DEF3D-9646-8294-1332-73016F56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29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DE896-4B66-40D8-3920-6C257A14D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B5D0B8-DFE3-14DE-4BD0-2A01D0A69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013D9-085D-BD2B-C46F-2D7CD4E9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EDA1E-32B7-5633-1840-F0FF94593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8634F-FE21-E41A-9559-581B6E16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02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B1D59-1855-73B6-6F45-458F276A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5D175-B15C-4C66-CFBC-5451B53CA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DAE3E-FFDB-231F-A3EA-1825862E9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238E8-F3A4-C00F-4339-E72583C5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7F227-63CB-D813-DA30-41F3A9CD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61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D0BB-17CF-2B53-D19A-1B667FB28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02D79-EC3E-C99B-039B-AD44C112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5D66A-A816-B8E4-D44E-411DB35C6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6403B-7E3E-4D9A-E6F5-2BA83060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49ABA-8971-41F2-5902-1D551817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45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F149-C10E-A73E-7815-1661C87D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13C58-3F75-0BFF-DA5C-E93AEDC8F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8B19E-DD8E-99D7-CF20-1468E7407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8E003-0A7D-2F19-6B1D-F424F74D6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F6766-2A5D-ACC6-80B5-D69A00AD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FE5F4-DF3E-7DD2-A4C0-B196ACC05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28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ABAF5-2D6D-C8CA-BA36-AD19FB95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7D1F3-9B8A-4C1A-8CF9-2355E9227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73965A-DD7D-8806-8973-75673C725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C9054F-46A2-BA07-3C7C-94C5DA910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AE351A-D089-D4A9-46C1-47516252A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1B023A-8DD9-7E2C-BEBC-BD70DE0CF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A17FA-457C-260A-4B49-19EE52DFB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A79D64-46BD-A34C-2C6D-08938F558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24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E0D7-F4AC-D22B-E388-D7C28636B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E0EF4B-575C-A3FA-16C8-26BA4D04C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B3956B-1901-CD28-FEBB-D7C57840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B12201-5E29-78A8-5D99-C7A67E85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8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F5C78C-DA7F-805A-9B1F-930BCF30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1C13A4-2FB0-53BE-CB5E-32C33C6A0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76E9E-F01B-F832-3BB7-B3FC1A14B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79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CCC7A-091C-6F19-1449-64DF524A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6C5B7-B4D8-EC00-5194-0238A7420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4D827E-33B4-762F-8FF7-CAD5105D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64604-9E0C-2F5B-1249-E036A14A1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9DC5A6-2FA5-AC83-AE35-8427A16E1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62F30-ED16-78CB-B865-E13908C44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2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5505-FCC4-E2FE-4D1C-F4F529C62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B2B5-C591-D0B9-2AFB-49E3CA9DD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41F73-BFCF-8E43-0430-01D72538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3A4A2-35E2-60E5-34D7-B775C1422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6513A-DDAA-9D09-7620-F5B964EC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52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8755-2EAA-8E9D-1E81-9800FB066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7F6DC6-5870-1446-D5CA-856E4659ED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25A53B-700A-4EA1-1AD8-8E808A4B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90B1D-885B-211B-DC7B-11F5D7105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60413F-3FD3-C567-4E99-369A8B598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6E93B-325B-5A51-57BC-82BD9088D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1B098-8DA5-4C1B-931F-EA24D4C72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893C7C-D7A3-EEF4-2D7C-42B32125B3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CD7C8-0C0D-E109-7E1F-625985A4F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3F808-7C6B-A696-C5E8-1429D0768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F4DF9-9B08-441C-7AE3-EF699A49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65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2D0B02-EAB9-3A3F-9356-6AD59C691F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64535-A327-43B8-1C58-8CE7D35DE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6983E-11F1-5E97-19E5-27F4BD02C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719A4-9D8F-74A3-70DC-ACCC25C62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3D466-B66A-FA40-98EA-EB3CB48D2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4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6EF68-DE61-9DC0-1F4A-CA1EA632A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DF060-1971-29C9-4786-BBAB6E5F8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A7272-7AEB-D75D-6B89-ABCE9042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F8B5C-1F48-D9FB-CA57-F4EA0AF3F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4E42D-EE45-3918-4B95-CEDE054C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7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4F2BF-F5BF-201C-6D6F-35B0CB7D8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7AC2E-B7C2-5255-E94C-A86C2E11D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FC7C7-88A2-3E2F-EFE0-7447D22BA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75FDE-1C95-0CF6-6918-C69B34ABD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3F7BC-DEEA-D6CE-847F-C45EDF729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EFE54-97BF-D2E0-FB28-4E04A10D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3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DFE03-AB6E-0759-380B-C2CC3F03F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E0AE0-33C5-8B64-B1E4-2CDC7723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3DBF09-CAF5-4AB6-0304-91790281B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C6FF7B-9C7B-0CDF-5AE9-4EE46D1E20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AEFBA0-6994-6D57-9969-802D23F769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91C796-4312-A15C-D576-941D2706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726201-2CEA-BF9D-A12D-D665C4EBF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D4A75A-9147-24FB-EB6F-A432BBCD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7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1B9A-8F34-8E96-92DC-27C9837F8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A5D78D-FA32-FED3-B20A-E323CF9A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50384-66F2-2E1E-FAF9-768781DF5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5754D1-6B56-B118-F986-C61900524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1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B0518-1546-C6A5-6EDC-84E1B8515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3EFE77-3728-DD75-9ABD-B42EA496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2A12BC-16D3-CC11-FE41-2DFF91D1A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8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35BB0-ECD0-1A62-E1F5-073026162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06FC9-6025-BC7B-2185-08D04753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52F05-238C-A07C-6A8F-7F73A0CAA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AEF59-B217-DA4B-B4EA-84E8A31E3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16E54-876D-681E-FB81-4F52227B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8B22AC-9160-CA73-9D37-C2E988CA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0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23BF1-257C-6334-E0E7-F2A5C912F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27AEAE-11C2-98F5-1C2E-FACFD5DF51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AEB28-5F9C-F125-02B4-784EC71E1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5EED3-252C-8250-7E3D-3D596153B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B2AE1-10FE-513F-B4C4-F75DB7612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32FFD-469C-1FB0-3CB1-7AB0C4B2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6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C9DD5A-B46C-15BD-4DC3-067D6253A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75630-C1D8-C29F-4AA3-9C3D1DF3B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5AE31-37B9-1354-1AE7-EF6DBF607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0A2545-DC54-4778-8FF6-AE3B66CB6A9D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F70F6-B4B5-4390-584F-0F71EAF9D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38EB5-50ED-20B9-9738-061A1627E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3B76E0-74AD-4114-B4B0-3F929C948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2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EF5C89-5DED-E64F-D81B-D8FB003C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D326D-AEF1-23DA-CECC-361EDBD2A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38EE5-8597-356C-669B-D922F0AEDA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4D2F8-3C0E-437B-B6F1-195E7C2C868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6FA20-683B-ABC5-117F-BE236A4A24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DA780-1582-9127-1036-3839E9DB8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75B65-A1F5-4FDD-9118-4DF90AA17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4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ciocracyforall.org/consent-decision-makin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ciocracyforall.org/facilitation/#objection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sociocracyforall.org/meeting-format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80E5FECD-C9FF-49B3-B1FD-6B2D855C4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5C7A92-FEFA-D088-A616-F97E72527D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815" y="798703"/>
            <a:ext cx="5221185" cy="307201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5100" b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Finding Unity and Making Decisions on Justice and Peace </a:t>
            </a:r>
            <a:r>
              <a:rPr lang="en-US" sz="5100" b="1">
                <a:solidFill>
                  <a:srgbClr val="FFFFFF"/>
                </a:solidFill>
                <a:latin typeface="Calibri" panose="020F0502020204030204" pitchFamily="34" charset="0"/>
              </a:rPr>
              <a:t>P</a:t>
            </a:r>
            <a:r>
              <a:rPr lang="en-US" sz="5100" b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riorities</a:t>
            </a:r>
            <a:endParaRPr lang="en-US" sz="51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FA81E-68B3-E42A-1D03-6CF761A875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148" y="3962792"/>
            <a:ext cx="5221185" cy="2102108"/>
          </a:xfrm>
        </p:spPr>
        <p:txBody>
          <a:bodyPr anchor="t"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LEYM Peace and Justice</a:t>
            </a:r>
          </a:p>
          <a:p>
            <a:r>
              <a:rPr lang="en-US" b="1">
                <a:solidFill>
                  <a:srgbClr val="FFFFFF"/>
                </a:solidFill>
              </a:rPr>
              <a:t>Workshop 4/27/25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A bird with a branch on a branch&#10;&#10;Description automatically generated">
            <a:extLst>
              <a:ext uri="{FF2B5EF4-FFF2-40B4-BE49-F238E27FC236}">
                <a16:creationId xmlns:a16="http://schemas.microsoft.com/office/drawing/2014/main" id="{4EE2FF42-2A3D-D305-99A7-34B2B4CC9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839" y="1209578"/>
            <a:ext cx="4180312" cy="4055897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69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15B622-6161-7E53-9FC0-735C30215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90" y="293547"/>
            <a:ext cx="5001323" cy="56491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25D745-5BCE-81BA-B0DA-AA7D460BF133}"/>
              </a:ext>
            </a:extLst>
          </p:cNvPr>
          <p:cNvSpPr txBox="1"/>
          <p:nvPr/>
        </p:nvSpPr>
        <p:spPr>
          <a:xfrm>
            <a:off x="5614416" y="1009412"/>
            <a:ext cx="4057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Where do our proposals get hung up?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430E10-D465-6ED4-B628-FD1ADA6B3E7E}"/>
              </a:ext>
            </a:extLst>
          </p:cNvPr>
          <p:cNvSpPr txBox="1"/>
          <p:nvPr/>
        </p:nvSpPr>
        <p:spPr>
          <a:xfrm>
            <a:off x="5614416" y="3429000"/>
            <a:ext cx="405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What might we do to open they way?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9AE76-CEAC-4B54-4814-F0450CA8033A}"/>
              </a:ext>
            </a:extLst>
          </p:cNvPr>
          <p:cNvSpPr txBox="1"/>
          <p:nvPr/>
        </p:nvSpPr>
        <p:spPr>
          <a:xfrm>
            <a:off x="5768111" y="268595"/>
            <a:ext cx="4985275" cy="523220"/>
          </a:xfrm>
          <a:prstGeom prst="rect">
            <a:avLst/>
          </a:prstGeom>
          <a:ln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ln w="6350">
                  <a:solidFill>
                    <a:schemeClr val="tx2">
                      <a:lumMod val="10000"/>
                      <a:lumOff val="90000"/>
                    </a:schemeClr>
                  </a:solidFill>
                </a:ln>
                <a:solidFill>
                  <a:schemeClr val="tx2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Decision Making Worksheet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907E4E-5A39-DD61-8DD7-94F911CAE737}"/>
              </a:ext>
            </a:extLst>
          </p:cNvPr>
          <p:cNvSpPr txBox="1"/>
          <p:nvPr/>
        </p:nvSpPr>
        <p:spPr>
          <a:xfrm>
            <a:off x="326204" y="6160257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https://www.sociocracyforall.org/consent-decision-making/</a:t>
            </a:r>
            <a:r>
              <a:rPr lang="en-US" dirty="0"/>
              <a:t>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FF1978-F33F-DA10-2918-8494511BA43D}"/>
              </a:ext>
            </a:extLst>
          </p:cNvPr>
          <p:cNvSpPr/>
          <p:nvPr/>
        </p:nvSpPr>
        <p:spPr>
          <a:xfrm>
            <a:off x="143837" y="2987940"/>
            <a:ext cx="2578815" cy="29547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32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DD48E5-EA75-9B69-3906-6176F6E4C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5332"/>
            <a:ext cx="12192000" cy="636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946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1C55F-8BD9-BF91-7590-D81D47FF5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52" y="212878"/>
            <a:ext cx="10486491" cy="63146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Respecting both “</a:t>
            </a:r>
            <a:r>
              <a:rPr lang="en-US" sz="2800" b="1" u="sng" dirty="0">
                <a:solidFill>
                  <a:srgbClr val="0070C0"/>
                </a:solidFill>
              </a:rPr>
              <a:t>Consent</a:t>
            </a:r>
            <a:r>
              <a:rPr lang="en-US" sz="2800" b="1" dirty="0">
                <a:solidFill>
                  <a:srgbClr val="0070C0"/>
                </a:solidFill>
              </a:rPr>
              <a:t>” and “</a:t>
            </a:r>
            <a:r>
              <a:rPr lang="en-US" sz="2800" b="1" u="sng" dirty="0">
                <a:solidFill>
                  <a:srgbClr val="0070C0"/>
                </a:solidFill>
              </a:rPr>
              <a:t>Sense of the Meeting</a:t>
            </a:r>
            <a:r>
              <a:rPr lang="en-US" sz="2800" b="1" dirty="0">
                <a:solidFill>
                  <a:srgbClr val="0070C0"/>
                </a:solidFill>
              </a:rPr>
              <a:t>” Process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E3ECF6-C8F3-8E02-3608-22A2DF183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20" y="1106433"/>
            <a:ext cx="10935984" cy="4842303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Committee Work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seeks through intelligent assessment to identify needs and concerns; investigate possible opportunities for resolution; integrate thoughtful objections/alternatives; and by </a:t>
            </a:r>
            <a:r>
              <a:rPr lang="en-US" sz="24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consent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agree that an idea is good enough and safe enough to TEST or tryout for a period, with scheduled review for adjustment, adoption or abandonment based on spirit’s guidance through </a:t>
            </a:r>
            <a:r>
              <a:rPr lang="en-US" sz="2400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action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This is the </a:t>
            </a:r>
            <a:r>
              <a:rPr lang="en-US" sz="2400" b="1" i="1" kern="1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formation process 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proposals to the Monthly Meeting.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Meeting for Worship with Attention to Business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seeks to discern the suitability of the committee recommendation, holding it in Light of Friend’s testimonies and Spirit’s leading through love and conscience.  In this way, the </a:t>
            </a:r>
            <a:r>
              <a:rPr lang="en-US" sz="24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Sense of the Meeting 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arises, and guidance is received through </a:t>
            </a:r>
            <a:r>
              <a:rPr lang="en-US" sz="2400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faith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This is the </a:t>
            </a:r>
            <a:r>
              <a:rPr lang="en-US" sz="2400" b="1" i="1" kern="1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affirming process</a:t>
            </a:r>
            <a:r>
              <a:rPr lang="en-US" sz="2400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proposals received by the Monthly Meeting.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9300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AA801B2-8CEE-869E-78DF-4D329CB37C5E}"/>
              </a:ext>
            </a:extLst>
          </p:cNvPr>
          <p:cNvSpPr txBox="1">
            <a:spLocks/>
          </p:cNvSpPr>
          <p:nvPr/>
        </p:nvSpPr>
        <p:spPr>
          <a:xfrm>
            <a:off x="305833" y="1201603"/>
            <a:ext cx="5635752" cy="41750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i="1" dirty="0">
                <a:solidFill>
                  <a:srgbClr val="0070C0"/>
                </a:solidFill>
                <a:cs typeface="Arial" panose="020B0604020202020204" pitchFamily="34" charset="0"/>
              </a:rPr>
              <a:t>Stay focused on THE task: </a:t>
            </a:r>
            <a:r>
              <a:rPr lang="en-US" sz="1800" b="1" i="1" dirty="0">
                <a:solidFill>
                  <a:srgbClr val="0070C0"/>
                </a:solidFill>
                <a:cs typeface="Arial" panose="020B0604020202020204" pitchFamily="34" charset="0"/>
              </a:rPr>
              <a:t>Effective Peace and Justice Work i</a:t>
            </a:r>
            <a:r>
              <a:rPr lang="en-US" sz="1800" i="1" dirty="0">
                <a:solidFill>
                  <a:srgbClr val="0070C0"/>
                </a:solidFill>
                <a:cs typeface="Arial" panose="020B0604020202020204" pitchFamily="34" charset="0"/>
              </a:rPr>
              <a:t>n our Monthly Meetings 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070C0"/>
                </a:solidFill>
              </a:rPr>
              <a:t>1) </a:t>
            </a:r>
            <a:r>
              <a:rPr lang="en-US" sz="1800" b="1" i="1" dirty="0">
                <a:solidFill>
                  <a:srgbClr val="0070C0"/>
                </a:solidFill>
              </a:rPr>
              <a:t>identify an issue of concern </a:t>
            </a:r>
            <a:r>
              <a:rPr lang="en-US" sz="1800" dirty="0">
                <a:solidFill>
                  <a:srgbClr val="0070C0"/>
                </a:solidFill>
              </a:rPr>
              <a:t>(all issues matter - what is the most pressing need of the moment? Can we sense spirit leading?)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070C0"/>
                </a:solidFill>
              </a:rPr>
              <a:t>2) </a:t>
            </a:r>
            <a:r>
              <a:rPr lang="en-US" sz="1800" b="1" i="1" dirty="0">
                <a:solidFill>
                  <a:srgbClr val="0070C0"/>
                </a:solidFill>
              </a:rPr>
              <a:t>raise awareness </a:t>
            </a:r>
            <a:r>
              <a:rPr lang="en-US" sz="1800" dirty="0">
                <a:solidFill>
                  <a:srgbClr val="0070C0"/>
                </a:solidFill>
              </a:rPr>
              <a:t>of that issue to engage the Meeting (spirit - touch our hearts)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070C0"/>
                </a:solidFill>
              </a:rPr>
              <a:t>3) </a:t>
            </a:r>
            <a:r>
              <a:rPr lang="en-US" sz="1800" b="1" i="1" dirty="0">
                <a:solidFill>
                  <a:srgbClr val="0070C0"/>
                </a:solidFill>
              </a:rPr>
              <a:t>educate</a:t>
            </a:r>
            <a:r>
              <a:rPr lang="en-US" sz="1800" dirty="0">
                <a:solidFill>
                  <a:srgbClr val="0070C0"/>
                </a:solidFill>
              </a:rPr>
              <a:t> the Meeting on ways folks can participate (spirit - inform our minds)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070C0"/>
                </a:solidFill>
              </a:rPr>
              <a:t>4) </a:t>
            </a:r>
            <a:r>
              <a:rPr lang="en-US" sz="1800" b="1" i="1" dirty="0">
                <a:solidFill>
                  <a:srgbClr val="0070C0"/>
                </a:solidFill>
              </a:rPr>
              <a:t>advocate</a:t>
            </a:r>
            <a:r>
              <a:rPr lang="en-US" sz="1800" dirty="0">
                <a:solidFill>
                  <a:srgbClr val="0070C0"/>
                </a:solidFill>
              </a:rPr>
              <a:t> for Community change (spirit - engage our hands and feet)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070C0"/>
                </a:solidFill>
              </a:rPr>
              <a:t>5) </a:t>
            </a:r>
            <a:r>
              <a:rPr lang="en-US" sz="1800" b="1" i="1" dirty="0">
                <a:solidFill>
                  <a:srgbClr val="0070C0"/>
                </a:solidFill>
              </a:rPr>
              <a:t>collaborate</a:t>
            </a:r>
            <a:r>
              <a:rPr lang="en-US" sz="1800" dirty="0">
                <a:solidFill>
                  <a:srgbClr val="0070C0"/>
                </a:solidFill>
              </a:rPr>
              <a:t> with local, regional and national Organizations in direct action (spirit - empower our testimony)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87744-CCA6-5C57-0B95-0C6D3C2A7D77}"/>
              </a:ext>
            </a:extLst>
          </p:cNvPr>
          <p:cNvSpPr txBox="1">
            <a:spLocks/>
          </p:cNvSpPr>
          <p:nvPr/>
        </p:nvSpPr>
        <p:spPr>
          <a:xfrm>
            <a:off x="5941585" y="360355"/>
            <a:ext cx="5635752" cy="41750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Functional Peace and Justice Work Groups / Committees don’t just “happen” – needs attention!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1)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Form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your workgroup from participants having spirit led passion to partner with one another for active peace testimony locally, regionally, nationally, globally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2)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Balance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personal interests with pressing needs the meeting might be concerned to address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3)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Unify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the workgroup using skilled sociocracy meeting leadership and facilitation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4)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Decide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by consent to test “good enough/safe enough” ideas, review outcomes, integrate objections to strengthen peace and justice proposals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5)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Bring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best work to the Meeting for consideration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B5F62E-2969-1383-5178-490CCC0B5DDA}"/>
              </a:ext>
            </a:extLst>
          </p:cNvPr>
          <p:cNvSpPr txBox="1"/>
          <p:nvPr/>
        </p:nvSpPr>
        <p:spPr>
          <a:xfrm>
            <a:off x="1162878" y="360355"/>
            <a:ext cx="46258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2">
                    <a:lumMod val="25000"/>
                  </a:schemeClr>
                </a:solidFill>
              </a:rPr>
              <a:t>Summary Suggestions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718534-7FCA-B8EF-4EEC-A82988BCE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88" y="107253"/>
            <a:ext cx="1024128" cy="99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92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B81EB2-2FB5-936C-99A7-2824EF7E0887}"/>
              </a:ext>
            </a:extLst>
          </p:cNvPr>
          <p:cNvSpPr txBox="1"/>
          <p:nvPr/>
        </p:nvSpPr>
        <p:spPr>
          <a:xfrm>
            <a:off x="838200" y="1495175"/>
            <a:ext cx="10173986" cy="2908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The LEYM Peace and Justice Committee wants to </a:t>
            </a:r>
            <a:r>
              <a:rPr lang="en-US" sz="2800" b="1" dirty="0"/>
              <a:t>acknowledge and thank </a:t>
            </a:r>
            <a:r>
              <a:rPr lang="en-US" sz="2800" dirty="0"/>
              <a:t>for their kind help –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Phil Volk, Ann Arbor Friends – for being such a great example!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Brad Wade, Broadmead Friends – cohost and zoom meeting tech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Bill Warters, Birmingham Friends – seminar promotion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233A49-F30C-7FA8-22D8-22B4BD0CF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18054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CE6567-09DA-631B-D3B9-A77D00E9E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CF88C5-54B4-97C4-7AB7-A5C0DEB5C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Situation – Survey – Workshop #1</a:t>
            </a:r>
          </a:p>
          <a:p>
            <a:r>
              <a:rPr lang="en-US" dirty="0"/>
              <a:t>Today’s Topic: Finding Unity and Making Decisions on Justice and Peace Priorities</a:t>
            </a:r>
          </a:p>
          <a:p>
            <a:r>
              <a:rPr lang="en-US" dirty="0"/>
              <a:t>Overview Slide</a:t>
            </a:r>
          </a:p>
          <a:p>
            <a:pPr lvl="1"/>
            <a:r>
              <a:rPr lang="en-US" b="1" dirty="0"/>
              <a:t>Meeting Facilitation </a:t>
            </a:r>
            <a:r>
              <a:rPr lang="en-US" dirty="0"/>
              <a:t>– Barriers and Breakthrough discussion #1</a:t>
            </a:r>
          </a:p>
          <a:p>
            <a:pPr lvl="1"/>
            <a:r>
              <a:rPr lang="en-US" b="1" dirty="0"/>
              <a:t>Making Decisions </a:t>
            </a:r>
            <a:r>
              <a:rPr lang="en-US" dirty="0"/>
              <a:t>– Barriers and Breakthrough discussion #2</a:t>
            </a:r>
          </a:p>
          <a:p>
            <a:r>
              <a:rPr lang="en-US" dirty="0"/>
              <a:t>Summary and Gratitude</a:t>
            </a:r>
          </a:p>
        </p:txBody>
      </p:sp>
    </p:spTree>
    <p:extLst>
      <p:ext uri="{BB962C8B-B14F-4D97-AF65-F5344CB8AC3E}">
        <p14:creationId xmlns:p14="http://schemas.microsoft.com/office/powerpoint/2010/main" val="3526289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E6427-A81D-0BD3-A78B-6B33832FB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166" y="365125"/>
            <a:ext cx="10995102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Situation</a:t>
            </a:r>
            <a:r>
              <a:rPr lang="en-US" sz="4000" dirty="0"/>
              <a:t>: LEYM P&amp;J Committee’s Meetings </a:t>
            </a:r>
            <a:r>
              <a:rPr lang="en-US" sz="4000" b="1" dirty="0"/>
              <a:t>Survey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78FFE-0716-2F2D-59FB-6A84F01BD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5870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From our survey we learned that our Monthly Meetings are struggling with:</a:t>
            </a:r>
          </a:p>
          <a:p>
            <a:r>
              <a:rPr lang="en-US" dirty="0"/>
              <a:t>How to </a:t>
            </a:r>
            <a:r>
              <a:rPr lang="en-US" b="1" dirty="0"/>
              <a:t>form</a:t>
            </a:r>
            <a:r>
              <a:rPr lang="en-US" dirty="0"/>
              <a:t> a committee Friends want to join</a:t>
            </a:r>
          </a:p>
          <a:p>
            <a:r>
              <a:rPr lang="en-US" dirty="0"/>
              <a:t>How to </a:t>
            </a:r>
            <a:r>
              <a:rPr lang="en-US" b="1" dirty="0"/>
              <a:t>develop</a:t>
            </a:r>
            <a:r>
              <a:rPr lang="en-US" dirty="0"/>
              <a:t> committee work that is Spirit led when picking a social justice and peace issue for attention</a:t>
            </a:r>
          </a:p>
          <a:p>
            <a:r>
              <a:rPr lang="en-US" dirty="0"/>
              <a:t>How to </a:t>
            </a:r>
            <a:r>
              <a:rPr lang="en-US" b="1" dirty="0"/>
              <a:t>sustain</a:t>
            </a:r>
            <a:r>
              <a:rPr lang="en-US" dirty="0"/>
              <a:t> focused committee work when conflict arises</a:t>
            </a:r>
          </a:p>
          <a:p>
            <a:r>
              <a:rPr lang="en-US" dirty="0"/>
              <a:t>How to scale and </a:t>
            </a:r>
            <a:r>
              <a:rPr lang="en-US" b="1" dirty="0"/>
              <a:t>resource</a:t>
            </a:r>
            <a:r>
              <a:rPr lang="en-US" dirty="0"/>
              <a:t> according to the matters of concern</a:t>
            </a:r>
          </a:p>
          <a:p>
            <a:pPr marL="0" indent="0">
              <a:buNone/>
            </a:pPr>
            <a:r>
              <a:rPr lang="en-US" dirty="0"/>
              <a:t>So, in this workshop, we took up these issues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22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60BF-7CA7-50E3-5189-8A786FDD3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Background</a:t>
            </a:r>
            <a:r>
              <a:rPr lang="en-US" dirty="0"/>
              <a:t>:  The Work of Peace and Justice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2EA17-752A-BEB4-48ED-D6A5E52C9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63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i="1" dirty="0">
                <a:effectLst/>
                <a:cs typeface="Arial" panose="020B0604020202020204" pitchFamily="34" charset="0"/>
              </a:rPr>
              <a:t>Strong desire to stimulate </a:t>
            </a:r>
            <a:r>
              <a:rPr lang="en-US" sz="2600" b="1" i="1" dirty="0">
                <a:effectLst/>
                <a:cs typeface="Arial" panose="020B0604020202020204" pitchFamily="34" charset="0"/>
              </a:rPr>
              <a:t>Effective Peace and Justice Work i</a:t>
            </a:r>
            <a:r>
              <a:rPr lang="en-US" sz="2600" i="1" dirty="0">
                <a:effectLst/>
                <a:cs typeface="Arial" panose="020B0604020202020204" pitchFamily="34" charset="0"/>
              </a:rPr>
              <a:t>n our Monthly Meetings where we can better …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b="1" i="1" dirty="0"/>
              <a:t>identify an issue of concern </a:t>
            </a:r>
            <a:r>
              <a:rPr lang="en-US" dirty="0"/>
              <a:t>(all issues matter - what is the most pressing need of the moment? Can we sense spirit leading?)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i="1" dirty="0"/>
              <a:t>raise awareness </a:t>
            </a:r>
            <a:r>
              <a:rPr lang="en-US" dirty="0"/>
              <a:t>of that issue to engage the Meeting (spirit - touch our hearts)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i="1" dirty="0"/>
              <a:t>educate</a:t>
            </a:r>
            <a:r>
              <a:rPr lang="en-US" dirty="0"/>
              <a:t> the Meeting on ways folks can participate (spirit - inform our minds)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b="1" i="1" dirty="0"/>
              <a:t>advocate</a:t>
            </a:r>
            <a:r>
              <a:rPr lang="en-US" dirty="0"/>
              <a:t> for Community change (spirit - engage our hands and feet)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b="1" i="1" dirty="0"/>
              <a:t>collaborate</a:t>
            </a:r>
            <a:r>
              <a:rPr lang="en-US" dirty="0"/>
              <a:t> with local, regional and national Organizations in direct action (spirit - empower our testimony)</a:t>
            </a:r>
          </a:p>
        </p:txBody>
      </p:sp>
    </p:spTree>
    <p:extLst>
      <p:ext uri="{BB962C8B-B14F-4D97-AF65-F5344CB8AC3E}">
        <p14:creationId xmlns:p14="http://schemas.microsoft.com/office/powerpoint/2010/main" val="1686311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9C470-5572-48B4-3548-B53B64BEC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Assessment</a:t>
            </a:r>
            <a:r>
              <a:rPr lang="en-US" dirty="0"/>
              <a:t>: Needs Addressed 1</a:t>
            </a:r>
            <a:r>
              <a:rPr lang="en-US" baseline="30000" dirty="0"/>
              <a:t>st</a:t>
            </a:r>
            <a:r>
              <a:rPr lang="en-US" dirty="0"/>
              <a:t>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3B049-D26B-218F-E0EB-A4300814F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083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Workshop focused on stimulating effective peace and justice work in monthly meetings</a:t>
            </a:r>
          </a:p>
          <a:p>
            <a:pPr marL="0" indent="0">
              <a:buNone/>
            </a:pPr>
            <a:r>
              <a:rPr lang="en-US" dirty="0"/>
              <a:t>• Fifteen participants in four breakout groups discussed challenges and solutions for peace committees</a:t>
            </a:r>
          </a:p>
          <a:p>
            <a:pPr marL="0" indent="0">
              <a:buNone/>
            </a:pPr>
            <a:r>
              <a:rPr lang="en-US" dirty="0"/>
              <a:t>• Participants then explored barriers to forming/sustaining peace committees and brainstormed solutions</a:t>
            </a:r>
          </a:p>
          <a:p>
            <a:pPr marL="0" indent="0">
              <a:buNone/>
            </a:pPr>
            <a:r>
              <a:rPr lang="en-US" dirty="0"/>
              <a:t>• Group agreed to reconvene on the 27th for follow-up discussion on “Finding Unity and Making Decisions” on J&amp;P priorities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4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E7BEDE-1181-752B-4A02-FD95537D8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301" y="0"/>
            <a:ext cx="9527397" cy="625455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4A2C448-640F-4959-4F5F-530C3AB44CF1}"/>
              </a:ext>
            </a:extLst>
          </p:cNvPr>
          <p:cNvSpPr/>
          <p:nvPr/>
        </p:nvSpPr>
        <p:spPr>
          <a:xfrm>
            <a:off x="1655064" y="4197096"/>
            <a:ext cx="3877056" cy="1517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87EED4-EC2F-739D-20BB-F35268242F28}"/>
              </a:ext>
            </a:extLst>
          </p:cNvPr>
          <p:cNvSpPr txBox="1"/>
          <p:nvPr/>
        </p:nvSpPr>
        <p:spPr>
          <a:xfrm>
            <a:off x="141270" y="4771382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https://www.sociocracyforall.org/facilitation/#objections</a:t>
            </a:r>
            <a:r>
              <a:rPr lang="en-US" dirty="0"/>
              <a:t>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375521-815E-0ECE-5C7D-1F480A9769B2}"/>
              </a:ext>
            </a:extLst>
          </p:cNvPr>
          <p:cNvSpPr/>
          <p:nvPr/>
        </p:nvSpPr>
        <p:spPr>
          <a:xfrm>
            <a:off x="3062177" y="908330"/>
            <a:ext cx="3033823" cy="37380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65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032DC6-9E19-0192-2BA5-5EB2980AD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935" y="278875"/>
            <a:ext cx="4239217" cy="56967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01E22AA-C5D0-1AE0-E2D4-EF635EA7E902}"/>
              </a:ext>
            </a:extLst>
          </p:cNvPr>
          <p:cNvSpPr txBox="1"/>
          <p:nvPr/>
        </p:nvSpPr>
        <p:spPr>
          <a:xfrm>
            <a:off x="5257083" y="1151068"/>
            <a:ext cx="5561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1) Where do our committee meetings get hung up?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CAFAB8-94D7-2316-EA41-32B631751E9F}"/>
              </a:ext>
            </a:extLst>
          </p:cNvPr>
          <p:cNvSpPr txBox="1"/>
          <p:nvPr/>
        </p:nvSpPr>
        <p:spPr>
          <a:xfrm>
            <a:off x="5257083" y="3570656"/>
            <a:ext cx="4207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2) What might we do to open the way?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368C4D-9271-06C2-5CA2-7B7A7052EA3B}"/>
              </a:ext>
            </a:extLst>
          </p:cNvPr>
          <p:cNvSpPr txBox="1"/>
          <p:nvPr/>
        </p:nvSpPr>
        <p:spPr>
          <a:xfrm>
            <a:off x="5291900" y="239251"/>
            <a:ext cx="5526193" cy="523220"/>
          </a:xfrm>
          <a:prstGeom prst="rect">
            <a:avLst/>
          </a:prstGeom>
          <a:ln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ln w="6350">
                  <a:solidFill>
                    <a:schemeClr val="tx2">
                      <a:lumMod val="10000"/>
                      <a:lumOff val="90000"/>
                    </a:schemeClr>
                  </a:solidFill>
                </a:ln>
                <a:solidFill>
                  <a:schemeClr val="tx2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Meeting Facilitation Worksheet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D0BF83-0BF8-23EB-9271-64825EC790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996" y="4228438"/>
            <a:ext cx="4469698" cy="17471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C03563-5097-2437-610D-1CE0BFDC00E4}"/>
              </a:ext>
            </a:extLst>
          </p:cNvPr>
          <p:cNvSpPr txBox="1"/>
          <p:nvPr/>
        </p:nvSpPr>
        <p:spPr>
          <a:xfrm>
            <a:off x="440996" y="5959514"/>
            <a:ext cx="52937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https://www.sociocracyforall.org/meeting-format/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1552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26CAD5-AFA5-35C2-4947-438ECFB49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690" y="0"/>
            <a:ext cx="116906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2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C6467-91A9-4374-3927-8901CBA22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FFCE9F-FA0F-F196-179F-AA99C78DA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301" y="0"/>
            <a:ext cx="9527397" cy="62545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0660F4E-252C-E170-8CB5-A430BD359D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9280" y="4151310"/>
            <a:ext cx="3877392" cy="1518036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471F0E7F-BDB1-1200-0ADE-52DD46FF4681}"/>
              </a:ext>
            </a:extLst>
          </p:cNvPr>
          <p:cNvSpPr/>
          <p:nvPr/>
        </p:nvSpPr>
        <p:spPr>
          <a:xfrm>
            <a:off x="5481381" y="2956043"/>
            <a:ext cx="2578815" cy="29547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01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839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Aptos</vt:lpstr>
      <vt:lpstr>Aptos Display</vt:lpstr>
      <vt:lpstr>Arial</vt:lpstr>
      <vt:lpstr>Arial Rounded MT Bold</vt:lpstr>
      <vt:lpstr>Calibri</vt:lpstr>
      <vt:lpstr>Calibri Light</vt:lpstr>
      <vt:lpstr>Office Theme</vt:lpstr>
      <vt:lpstr>1_Office Theme</vt:lpstr>
      <vt:lpstr>Finding Unity and Making Decisions on Justice and Peace Priorities</vt:lpstr>
      <vt:lpstr>Introduction</vt:lpstr>
      <vt:lpstr>Situation: LEYM P&amp;J Committee’s Meetings Survey</vt:lpstr>
      <vt:lpstr>Background:  The Work of Peace and Justice</vt:lpstr>
      <vt:lpstr>Assessment: Needs Addressed 1st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Respecting both “Consent” and “Sense of the Meeting” Process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Don Buckingham, Sr</dc:creator>
  <cp:lastModifiedBy>Don Buckingham, Sr</cp:lastModifiedBy>
  <cp:revision>3</cp:revision>
  <dcterms:created xsi:type="dcterms:W3CDTF">2025-04-16T12:26:20Z</dcterms:created>
  <dcterms:modified xsi:type="dcterms:W3CDTF">2025-05-14T12:06:50Z</dcterms:modified>
</cp:coreProperties>
</file>